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89" r:id="rId2"/>
    <p:sldId id="290" r:id="rId3"/>
    <p:sldId id="291" r:id="rId4"/>
    <p:sldId id="292" r:id="rId5"/>
    <p:sldId id="293" r:id="rId6"/>
    <p:sldId id="294" r:id="rId7"/>
    <p:sldId id="295" r:id="rId8"/>
    <p:sldId id="284" r:id="rId9"/>
    <p:sldId id="296" r:id="rId10"/>
    <p:sldId id="297" r:id="rId11"/>
    <p:sldId id="298" r:id="rId12"/>
    <p:sldId id="258" r:id="rId13"/>
    <p:sldId id="299" r:id="rId14"/>
    <p:sldId id="300" r:id="rId15"/>
    <p:sldId id="301" r:id="rId16"/>
    <p:sldId id="302" r:id="rId17"/>
    <p:sldId id="303" r:id="rId18"/>
    <p:sldId id="304" r:id="rId19"/>
    <p:sldId id="305" r:id="rId20"/>
    <p:sldId id="274" r:id="rId21"/>
    <p:sldId id="285" r:id="rId22"/>
    <p:sldId id="288" r:id="rId23"/>
    <p:sldId id="287" r:id="rId2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708EA46C-D02C-4A8A-83AD-2941AE9A2A3B}" type="datetimeFigureOut">
              <a:rPr lang="en-US"/>
              <a:pPr>
                <a:defRPr/>
              </a:pPr>
              <a:t>3/27/2019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9C0E5E60-BE9F-4087-932B-E381506D0CF0}" type="slidenum">
              <a:rPr lang="en-US"/>
              <a:pPr>
                <a:defRPr/>
              </a:pPr>
              <a:t>‹#›</a:t>
            </a:fld>
            <a:endParaRPr lang="en-US"/>
          </a:p>
        </p:txBody>
      </p:sp>
    </p:spTree>
    <p:extLst>
      <p:ext uri="{BB962C8B-B14F-4D97-AF65-F5344CB8AC3E}">
        <p14:creationId xmlns:p14="http://schemas.microsoft.com/office/powerpoint/2010/main" val="1834379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AE4523-0469-440F-8335-8BBB8860A647}" type="datetimeFigureOut">
              <a:rPr lang="en-US"/>
              <a:pPr>
                <a:defRPr/>
              </a:pPr>
              <a:t>3/27/2019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698C84-C7AB-4E0A-8A24-22F1227A32BA}" type="slidenum">
              <a:rPr lang="en-US"/>
              <a:pPr>
                <a:defRPr/>
              </a:pPr>
              <a:t>‹#›</a:t>
            </a:fld>
            <a:endParaRPr lang="en-US"/>
          </a:p>
        </p:txBody>
      </p:sp>
    </p:spTree>
    <p:extLst>
      <p:ext uri="{BB962C8B-B14F-4D97-AF65-F5344CB8AC3E}">
        <p14:creationId xmlns:p14="http://schemas.microsoft.com/office/powerpoint/2010/main" val="202906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06F857-C0EE-43D1-B022-41BF3FCE525E}" type="datetimeFigureOut">
              <a:rPr lang="en-US"/>
              <a:pPr>
                <a:defRPr/>
              </a:pPr>
              <a:t>3/27/2019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6C80D1-A692-4887-A1B0-8373BF82F846}" type="slidenum">
              <a:rPr lang="en-US"/>
              <a:pPr>
                <a:defRPr/>
              </a:pPr>
              <a:t>‹#›</a:t>
            </a:fld>
            <a:endParaRPr lang="en-US"/>
          </a:p>
        </p:txBody>
      </p:sp>
    </p:spTree>
    <p:extLst>
      <p:ext uri="{BB962C8B-B14F-4D97-AF65-F5344CB8AC3E}">
        <p14:creationId xmlns:p14="http://schemas.microsoft.com/office/powerpoint/2010/main" val="258209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0B606C-98F2-452D-B5E8-B95DD3936203}" type="datetimeFigureOut">
              <a:rPr lang="en-US"/>
              <a:pPr>
                <a:defRPr/>
              </a:pPr>
              <a:t>3/27/2019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77B00-579E-43C1-BDBC-66102DF63F28}" type="slidenum">
              <a:rPr lang="en-US"/>
              <a:pPr>
                <a:defRPr/>
              </a:pPr>
              <a:t>‹#›</a:t>
            </a:fld>
            <a:endParaRPr lang="en-US"/>
          </a:p>
        </p:txBody>
      </p:sp>
    </p:spTree>
    <p:extLst>
      <p:ext uri="{BB962C8B-B14F-4D97-AF65-F5344CB8AC3E}">
        <p14:creationId xmlns:p14="http://schemas.microsoft.com/office/powerpoint/2010/main" val="310909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B98C9-4D82-4B7F-81AA-C18E035351D5}" type="datetimeFigureOut">
              <a:rPr lang="en-US"/>
              <a:pPr>
                <a:defRPr/>
              </a:pPr>
              <a:t>3/27/2019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5938C-CC66-4B9A-93CD-04677D8DD10A}" type="slidenum">
              <a:rPr lang="en-US"/>
              <a:pPr>
                <a:defRPr/>
              </a:pPr>
              <a:t>‹#›</a:t>
            </a:fld>
            <a:endParaRPr lang="en-US"/>
          </a:p>
        </p:txBody>
      </p:sp>
    </p:spTree>
    <p:extLst>
      <p:ext uri="{BB962C8B-B14F-4D97-AF65-F5344CB8AC3E}">
        <p14:creationId xmlns:p14="http://schemas.microsoft.com/office/powerpoint/2010/main" val="394163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2129B3F-7FDF-4132-B73E-0FE2E394FC24}" type="datetimeFigureOut">
              <a:rPr lang="en-US"/>
              <a:pPr>
                <a:defRPr/>
              </a:pPr>
              <a:t>3/27/2019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5F45B1-555E-474E-B395-66852CBBD6FB}" type="slidenum">
              <a:rPr lang="en-US"/>
              <a:pPr>
                <a:defRPr/>
              </a:pPr>
              <a:t>‹#›</a:t>
            </a:fld>
            <a:endParaRPr lang="en-US"/>
          </a:p>
        </p:txBody>
      </p:sp>
    </p:spTree>
    <p:extLst>
      <p:ext uri="{BB962C8B-B14F-4D97-AF65-F5344CB8AC3E}">
        <p14:creationId xmlns:p14="http://schemas.microsoft.com/office/powerpoint/2010/main" val="349291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14A6F-AE62-47AE-A61B-06D87AFD3DB6}" type="datetimeFigureOut">
              <a:rPr lang="en-US"/>
              <a:pPr>
                <a:defRPr/>
              </a:pPr>
              <a:t>3/27/2019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F938B-D16D-4F16-B1AB-FB6C9C86D406}" type="slidenum">
              <a:rPr lang="en-US"/>
              <a:pPr>
                <a:defRPr/>
              </a:pPr>
              <a:t>‹#›</a:t>
            </a:fld>
            <a:endParaRPr lang="en-US"/>
          </a:p>
        </p:txBody>
      </p:sp>
    </p:spTree>
    <p:extLst>
      <p:ext uri="{BB962C8B-B14F-4D97-AF65-F5344CB8AC3E}">
        <p14:creationId xmlns:p14="http://schemas.microsoft.com/office/powerpoint/2010/main" val="149010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689D8B1-CB23-4B71-9C48-1D36051ADAFE}" type="datetimeFigureOut">
              <a:rPr lang="en-US"/>
              <a:pPr>
                <a:defRPr/>
              </a:pPr>
              <a:t>3/27/2019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C4EAEE-E94B-42FE-9E3B-46D0D9EAD69D}" type="slidenum">
              <a:rPr lang="en-US"/>
              <a:pPr>
                <a:defRPr/>
              </a:pPr>
              <a:t>‹#›</a:t>
            </a:fld>
            <a:endParaRPr lang="en-US"/>
          </a:p>
        </p:txBody>
      </p:sp>
    </p:spTree>
    <p:extLst>
      <p:ext uri="{BB962C8B-B14F-4D97-AF65-F5344CB8AC3E}">
        <p14:creationId xmlns:p14="http://schemas.microsoft.com/office/powerpoint/2010/main" val="296954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913C6F-7735-4881-9CCB-3A796B3E3825}" type="datetimeFigureOut">
              <a:rPr lang="en-US"/>
              <a:pPr>
                <a:defRPr/>
              </a:pPr>
              <a:t>3/27/2019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80A2DD-BDFA-4365-AA2E-43A899B1A1C2}" type="slidenum">
              <a:rPr lang="en-US"/>
              <a:pPr>
                <a:defRPr/>
              </a:pPr>
              <a:t>‹#›</a:t>
            </a:fld>
            <a:endParaRPr lang="en-US"/>
          </a:p>
        </p:txBody>
      </p:sp>
    </p:spTree>
    <p:extLst>
      <p:ext uri="{BB962C8B-B14F-4D97-AF65-F5344CB8AC3E}">
        <p14:creationId xmlns:p14="http://schemas.microsoft.com/office/powerpoint/2010/main" val="110636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3BE5F7-A08F-48C7-94BB-5634F2AC7B75}" type="datetimeFigureOut">
              <a:rPr lang="en-US"/>
              <a:pPr>
                <a:defRPr/>
              </a:pPr>
              <a:t>3/27/2019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E1496B-C6D9-4715-A937-A29CCE3004F3}" type="slidenum">
              <a:rPr lang="en-US"/>
              <a:pPr>
                <a:defRPr/>
              </a:pPr>
              <a:t>‹#›</a:t>
            </a:fld>
            <a:endParaRPr lang="en-US"/>
          </a:p>
        </p:txBody>
      </p:sp>
    </p:spTree>
    <p:extLst>
      <p:ext uri="{BB962C8B-B14F-4D97-AF65-F5344CB8AC3E}">
        <p14:creationId xmlns:p14="http://schemas.microsoft.com/office/powerpoint/2010/main" val="109009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A63602-984F-43B0-987F-9FD978356F9A}" type="datetimeFigureOut">
              <a:rPr lang="en-US"/>
              <a:pPr>
                <a:defRPr/>
              </a:pPr>
              <a:t>3/27/2019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E5A76B-A82A-45C9-B964-77131EBF5E58}" type="slidenum">
              <a:rPr lang="en-US"/>
              <a:pPr>
                <a:defRPr/>
              </a:pPr>
              <a:t>‹#›</a:t>
            </a:fld>
            <a:endParaRPr lang="en-US"/>
          </a:p>
        </p:txBody>
      </p:sp>
    </p:spTree>
    <p:extLst>
      <p:ext uri="{BB962C8B-B14F-4D97-AF65-F5344CB8AC3E}">
        <p14:creationId xmlns:p14="http://schemas.microsoft.com/office/powerpoint/2010/main" val="99387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B88D58-4F95-4629-805A-1BCC58021244}" type="datetimeFigureOut">
              <a:rPr lang="en-US"/>
              <a:pPr>
                <a:defRPr/>
              </a:pPr>
              <a:t>3/27/2019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D63CD7-A6C7-44D5-8606-DBEE306AF91B}" type="slidenum">
              <a:rPr lang="en-US"/>
              <a:pPr>
                <a:defRPr/>
              </a:pPr>
              <a:t>‹#›</a:t>
            </a:fld>
            <a:endParaRPr lang="en-US"/>
          </a:p>
        </p:txBody>
      </p:sp>
    </p:spTree>
    <p:extLst>
      <p:ext uri="{BB962C8B-B14F-4D97-AF65-F5344CB8AC3E}">
        <p14:creationId xmlns:p14="http://schemas.microsoft.com/office/powerpoint/2010/main" val="229732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9245B73-D85E-4DCB-B577-7DE6D166DBC4}" type="datetimeFigureOut">
              <a:rPr lang="en-US"/>
              <a:pPr>
                <a:defRPr/>
              </a:pPr>
              <a:t>3/27/2019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CCDE90-B285-4499-8BCC-AF1E419D6C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rainpop.com/science/diversityoflife/bacteria/"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peer.tamu.edu/curriculum_modules/Properties/module_1/Activity_bacteria.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feshare.tv/w/bBRlgcprwH"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instagram.com/love.learning/" TargetMode="External"/><Relationship Id="rId13" Type="http://schemas.openxmlformats.org/officeDocument/2006/relationships/image" Target="../media/image27.jpeg"/><Relationship Id="rId18" Type="http://schemas.openxmlformats.org/officeDocument/2006/relationships/hyperlink" Target="https://www.teacherspayteachers.com/Product/Poetry-PowerPoint-Lesson-1783841" TargetMode="External"/><Relationship Id="rId26" Type="http://schemas.openxmlformats.org/officeDocument/2006/relationships/hyperlink" Target="http://www.teacherspayteachers.com/Product/Earth-Science-Unit-lessons-interactive-notes-puzzles-lab-review-922603" TargetMode="External"/><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hyperlink" Target="https://www.teacherspayteachers.com/Product/MATTER-Unit-Matter-Mixtures-Solutions-Physical-and-Chemical-Changes-1097521" TargetMode="External"/><Relationship Id="rId17" Type="http://schemas.openxmlformats.org/officeDocument/2006/relationships/image" Target="../media/image29.jpeg"/><Relationship Id="rId25" Type="http://schemas.openxmlformats.org/officeDocument/2006/relationships/image" Target="../media/image33.jpeg"/><Relationship Id="rId2" Type="http://schemas.openxmlformats.org/officeDocument/2006/relationships/hyperlink" Target="http://www.teacherspayteachers.com/Store/Lovelearning" TargetMode="External"/><Relationship Id="rId16" Type="http://schemas.openxmlformats.org/officeDocument/2006/relationships/hyperlink" Target="https://www.teacherspayteachers.com/Product/Sentences-Task-Cards-Two-Versions-1398048" TargetMode="External"/><Relationship Id="rId20" Type="http://schemas.openxmlformats.org/officeDocument/2006/relationships/hyperlink" Target="https://www.teacherspayteachers.com/Product/Civil-War-Strategies-Battles-and-Surrender-PowerPoint-911423" TargetMode="External"/><Relationship Id="rId1" Type="http://schemas.openxmlformats.org/officeDocument/2006/relationships/slideLayout" Target="../slideLayouts/slideLayout2.xml"/><Relationship Id="rId6" Type="http://schemas.openxmlformats.org/officeDocument/2006/relationships/hyperlink" Target="http://loveoflearningblog.blogspot.com/" TargetMode="External"/><Relationship Id="rId11" Type="http://schemas.openxmlformats.org/officeDocument/2006/relationships/image" Target="../media/image26.jpeg"/><Relationship Id="rId24" Type="http://schemas.openxmlformats.org/officeDocument/2006/relationships/hyperlink" Target="https://www.teacherspayteachers.com/Product/Life-Science-Unit-Lessons-Interactive-Notes-and-More-1267779" TargetMode="External"/><Relationship Id="rId5" Type="http://schemas.openxmlformats.org/officeDocument/2006/relationships/image" Target="../media/image23.png"/><Relationship Id="rId15" Type="http://schemas.openxmlformats.org/officeDocument/2006/relationships/image" Target="../media/image28.jpeg"/><Relationship Id="rId23" Type="http://schemas.openxmlformats.org/officeDocument/2006/relationships/image" Target="../media/image32.png"/><Relationship Id="rId10" Type="http://schemas.openxmlformats.org/officeDocument/2006/relationships/hyperlink" Target="http://www.teacherspayteachers.com/Product/Electricity-and-Magnetism-Complete-Unit-922856" TargetMode="External"/><Relationship Id="rId19" Type="http://schemas.openxmlformats.org/officeDocument/2006/relationships/image" Target="../media/image30.jpeg"/><Relationship Id="rId4" Type="http://schemas.openxmlformats.org/officeDocument/2006/relationships/hyperlink" Target="http://www.pinterest.com/lovelearningtpt/" TargetMode="External"/><Relationship Id="rId9" Type="http://schemas.openxmlformats.org/officeDocument/2006/relationships/image" Target="../media/image25.png"/><Relationship Id="rId14" Type="http://schemas.openxmlformats.org/officeDocument/2006/relationships/hyperlink" Target="https://www.teacherspayteachers.com/Product/Expressions-Variables-and-Order-of-Operations-Bundle-with-Interactive-Notes-1393314" TargetMode="External"/><Relationship Id="rId22" Type="http://schemas.openxmlformats.org/officeDocument/2006/relationships/hyperlink" Target="https://www.facebook.com/Love.LearningT2T" TargetMode="External"/><Relationship Id="rId27"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hyperlink" Target="http://www.mycutegraphics.com/" TargetMode="External"/><Relationship Id="rId2" Type="http://schemas.openxmlformats.org/officeDocument/2006/relationships/hyperlink" Target="http://www.teacherspayteachers.com/store/Lindy-Du-Pless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afeshare.tv/w/cKrzGXcZkP"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70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80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10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0"/>
            <a:ext cx="8229600" cy="1143000"/>
          </a:xfrm>
        </p:spPr>
        <p:txBody>
          <a:bodyPr/>
          <a:lstStyle/>
          <a:p>
            <a:pPr eaLnBrk="1" hangingPunct="1"/>
            <a:r>
              <a:rPr lang="en-US" altLang="en-US"/>
              <a:t>Harmful Microorganisms </a:t>
            </a:r>
          </a:p>
        </p:txBody>
      </p:sp>
      <p:sp>
        <p:nvSpPr>
          <p:cNvPr id="3" name="Content Placeholder 2"/>
          <p:cNvSpPr>
            <a:spLocks noGrp="1"/>
          </p:cNvSpPr>
          <p:nvPr>
            <p:ph idx="1"/>
          </p:nvPr>
        </p:nvSpPr>
        <p:spPr>
          <a:xfrm>
            <a:off x="381000" y="1066800"/>
            <a:ext cx="8229600" cy="3035300"/>
          </a:xfrm>
        </p:spPr>
        <p:txBody>
          <a:bodyPr rtlCol="0">
            <a:normAutofit fontScale="77500" lnSpcReduction="20000"/>
          </a:bodyPr>
          <a:lstStyle/>
          <a:p>
            <a:pPr eaLnBrk="1" fontAlgn="auto" hangingPunct="1">
              <a:spcAft>
                <a:spcPts val="0"/>
              </a:spcAft>
              <a:buFont typeface="Arial" pitchFamily="34" charset="0"/>
              <a:buChar char="•"/>
              <a:defRPr/>
            </a:pPr>
            <a:r>
              <a:rPr lang="en-US" dirty="0"/>
              <a:t>Some harmful bacteria such as Salmonella and E. coli can make you sick</a:t>
            </a:r>
          </a:p>
          <a:p>
            <a:pPr lvl="1" eaLnBrk="1" fontAlgn="auto" hangingPunct="1">
              <a:spcAft>
                <a:spcPts val="0"/>
              </a:spcAft>
              <a:buFont typeface="Arial" pitchFamily="34" charset="0"/>
              <a:buChar char="–"/>
              <a:defRPr/>
            </a:pPr>
            <a:r>
              <a:rPr lang="en-US" dirty="0"/>
              <a:t>Found in raw chicken and meat, raw eggs, and other foods</a:t>
            </a:r>
          </a:p>
          <a:p>
            <a:pPr lvl="1" eaLnBrk="1" fontAlgn="auto" hangingPunct="1">
              <a:spcAft>
                <a:spcPts val="0"/>
              </a:spcAft>
              <a:buFont typeface="Arial" pitchFamily="34" charset="0"/>
              <a:buChar char="–"/>
              <a:defRPr/>
            </a:pPr>
            <a:r>
              <a:rPr lang="en-US" dirty="0"/>
              <a:t>If these foods touch other foods, the bacteria can spread</a:t>
            </a:r>
          </a:p>
          <a:p>
            <a:pPr lvl="1" eaLnBrk="1" fontAlgn="auto" hangingPunct="1">
              <a:spcAft>
                <a:spcPts val="0"/>
              </a:spcAft>
              <a:buFont typeface="Arial" pitchFamily="34" charset="0"/>
              <a:buChar char="–"/>
              <a:defRPr/>
            </a:pPr>
            <a:r>
              <a:rPr lang="en-US" dirty="0"/>
              <a:t>Cooking food kills this bacteria, but the bacteria will begin to grow again if the food is left out of the refrigerator for more than two hours</a:t>
            </a:r>
          </a:p>
          <a:p>
            <a:pPr lvl="1" eaLnBrk="1" fontAlgn="auto" hangingPunct="1">
              <a:spcAft>
                <a:spcPts val="0"/>
              </a:spcAft>
              <a:buFont typeface="Arial" pitchFamily="34" charset="0"/>
              <a:buChar char="–"/>
              <a:defRPr/>
            </a:pPr>
            <a:r>
              <a:rPr lang="en-US" dirty="0"/>
              <a:t>Strep throat is caused by harmful bacteria </a:t>
            </a:r>
          </a:p>
          <a:p>
            <a:pPr lvl="1" eaLnBrk="1" fontAlgn="auto" hangingPunct="1">
              <a:spcAft>
                <a:spcPts val="0"/>
              </a:spcAft>
              <a:buFont typeface="Arial" pitchFamily="34" charset="0"/>
              <a:buChar char="–"/>
              <a:defRPr/>
            </a:pPr>
            <a:r>
              <a:rPr lang="en-US" dirty="0">
                <a:hlinkClick r:id="rId2"/>
              </a:rPr>
              <a:t>http://www.brainpop.com/science/diversityoflife/bacteria/</a:t>
            </a:r>
            <a:endParaRPr lang="en-US" dirty="0"/>
          </a:p>
          <a:p>
            <a:pPr marL="457200" lvl="1" indent="0" eaLnBrk="1" fontAlgn="auto" hangingPunct="1">
              <a:spcAft>
                <a:spcPts val="0"/>
              </a:spcAft>
              <a:buNone/>
              <a:defRPr/>
            </a:pPr>
            <a:endParaRPr lang="en-US" dirty="0"/>
          </a:p>
        </p:txBody>
      </p:sp>
      <p:pic>
        <p:nvPicPr>
          <p:cNvPr id="5124" name="Picture 5" descr="http://www2.m-techmicro.com/products/chromagar/salmonella/salmonel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55143"/>
            <a:ext cx="2587843" cy="1981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5" name="Picture 7" descr="http://www.virginmedia.com/images/raw_chicken430x300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5515" y="4606490"/>
            <a:ext cx="3167063" cy="2209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9" descr="http://www.nlm.nih.gov/medlineplus/ency/images/ency/fullsize/196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0" y="4169343"/>
            <a:ext cx="3333750" cy="2667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87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17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54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52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7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9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74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80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Living with Microorganisms</a:t>
            </a:r>
          </a:p>
        </p:txBody>
      </p:sp>
      <p:sp>
        <p:nvSpPr>
          <p:cNvPr id="13315" name="Content Placeholder 2"/>
          <p:cNvSpPr>
            <a:spLocks noGrp="1"/>
          </p:cNvSpPr>
          <p:nvPr>
            <p:ph idx="1"/>
          </p:nvPr>
        </p:nvSpPr>
        <p:spPr/>
        <p:txBody>
          <a:bodyPr/>
          <a:lstStyle/>
          <a:p>
            <a:pPr>
              <a:defRPr/>
            </a:pPr>
            <a:r>
              <a:rPr lang="en-US" dirty="0"/>
              <a:t>Wash hands often and cook food carefully</a:t>
            </a:r>
          </a:p>
          <a:p>
            <a:pPr>
              <a:defRPr/>
            </a:pPr>
            <a:r>
              <a:rPr lang="en-US" dirty="0"/>
              <a:t>Antibiotics cure diseases caused by bacteria </a:t>
            </a:r>
          </a:p>
          <a:p>
            <a:pPr lvl="1">
              <a:defRPr/>
            </a:pPr>
            <a:r>
              <a:rPr lang="en-US" dirty="0"/>
              <a:t>Cannot cure diseases caused by fungi or viruses</a:t>
            </a:r>
          </a:p>
          <a:p>
            <a:pPr lvl="1">
              <a:defRPr/>
            </a:pPr>
            <a:r>
              <a:rPr lang="en-US" dirty="0"/>
              <a:t>Can kill both good and bad bacteria</a:t>
            </a:r>
          </a:p>
          <a:p>
            <a:pPr lvl="2">
              <a:defRPr/>
            </a:pPr>
            <a:r>
              <a:rPr lang="en-US" dirty="0"/>
              <a:t>Eating yogurt puts back good bacteria in your body</a:t>
            </a:r>
          </a:p>
          <a:p>
            <a:pPr lvl="2">
              <a:defRPr/>
            </a:pPr>
            <a:endParaRPr lang="en-US" dirty="0"/>
          </a:p>
          <a:p>
            <a:pPr lvl="2">
              <a:defRPr/>
            </a:pPr>
            <a:endParaRPr lang="en-US" dirty="0"/>
          </a:p>
          <a:p>
            <a:pPr>
              <a:defRPr/>
            </a:pPr>
            <a:r>
              <a:rPr lang="en-US" dirty="0">
                <a:hlinkClick r:id="rId2"/>
              </a:rPr>
              <a:t>http://peer.tamu.edu/curriculum_modules/Properties/module_1/Activity_bacteria.htm</a:t>
            </a:r>
            <a:endParaRPr lang="en-US" dirty="0"/>
          </a:p>
          <a:p>
            <a:pPr marL="914400" lvl="2" indent="0">
              <a:buFont typeface="Arial" charset="0"/>
              <a:buNone/>
              <a:defRPr/>
            </a:pPr>
            <a:endParaRPr lang="en-US" dirty="0"/>
          </a:p>
        </p:txBody>
      </p:sp>
      <p:sp>
        <p:nvSpPr>
          <p:cNvPr id="4" name="TextBox 3"/>
          <p:cNvSpPr txBox="1"/>
          <p:nvPr/>
        </p:nvSpPr>
        <p:spPr>
          <a:xfrm rot="16200000">
            <a:off x="7924799" y="5408076"/>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Protect! Don’t Infect!</a:t>
            </a:r>
          </a:p>
        </p:txBody>
      </p:sp>
      <p:sp>
        <p:nvSpPr>
          <p:cNvPr id="3" name="Subtitle 2"/>
          <p:cNvSpPr>
            <a:spLocks noGrp="1"/>
          </p:cNvSpPr>
          <p:nvPr>
            <p:ph type="subTitle" idx="1"/>
          </p:nvPr>
        </p:nvSpPr>
        <p:spPr/>
        <p:txBody>
          <a:bodyPr/>
          <a:lstStyle/>
          <a:p>
            <a:r>
              <a:rPr lang="en-US" dirty="0">
                <a:hlinkClick r:id="rId2"/>
              </a:rPr>
              <a:t>http://safeshare.tv/w/bBRlgcprwH</a:t>
            </a:r>
            <a:endParaRPr lang="en-US" dirty="0"/>
          </a:p>
          <a:p>
            <a:endParaRPr lang="en-US" dirty="0"/>
          </a:p>
        </p:txBody>
      </p:sp>
      <p:sp>
        <p:nvSpPr>
          <p:cNvPr id="4" name="TextBox 3"/>
          <p:cNvSpPr txBox="1"/>
          <p:nvPr/>
        </p:nvSpPr>
        <p:spPr>
          <a:xfrm rot="16200000">
            <a:off x="7924799" y="5408076"/>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extLst>
      <p:ext uri="{BB962C8B-B14F-4D97-AF65-F5344CB8AC3E}">
        <p14:creationId xmlns:p14="http://schemas.microsoft.com/office/powerpoint/2010/main" val="47263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6"/>
          <p:cNvSpPr txBox="1">
            <a:spLocks noChangeArrowheads="1"/>
          </p:cNvSpPr>
          <p:nvPr/>
        </p:nvSpPr>
        <p:spPr bwMode="auto">
          <a:xfrm>
            <a:off x="396875" y="2181225"/>
            <a:ext cx="2822575" cy="403225"/>
          </a:xfrm>
          <a:prstGeom prst="rect">
            <a:avLst/>
          </a:prstGeom>
          <a:noFill/>
          <a:ln w="9525">
            <a:noFill/>
            <a:miter lim="800000"/>
            <a:headEnd/>
            <a:tailEnd/>
          </a:ln>
        </p:spPr>
        <p:txBody>
          <a:bodyPr lIns="80682" tIns="40341" rIns="80682" bIns="40341"/>
          <a:lstStyle/>
          <a:p>
            <a:pPr algn="ctr">
              <a:lnSpc>
                <a:spcPct val="115000"/>
              </a:lnSpc>
              <a:spcAft>
                <a:spcPts val="882"/>
              </a:spcAft>
              <a:defRPr/>
            </a:pPr>
            <a:r>
              <a:rPr lang="en-US" sz="2118" dirty="0">
                <a:solidFill>
                  <a:srgbClr val="FF0000"/>
                </a:solidFill>
                <a:latin typeface="CCLickAXanax" panose="02000603000000000000" pitchFamily="2" charset="0"/>
                <a:ea typeface="Calibri" panose="020F0502020204030204" pitchFamily="34" charset="0"/>
                <a:cs typeface="Times New Roman" panose="02020603050405020304" pitchFamily="18" charset="0"/>
              </a:rPr>
              <a:t>More Resources:</a:t>
            </a:r>
            <a:endParaRPr lang="en-US" sz="97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05"/>
          <p:cNvSpPr txBox="1">
            <a:spLocks/>
          </p:cNvSpPr>
          <p:nvPr/>
        </p:nvSpPr>
        <p:spPr>
          <a:xfrm>
            <a:off x="365109" y="222250"/>
            <a:ext cx="8404225" cy="1812925"/>
          </a:xfrm>
          <a:prstGeom prst="rect">
            <a:avLst/>
          </a:prstGeom>
          <a:noFill/>
        </p:spPr>
        <p:txBody>
          <a:bodyPr/>
          <a:lstStyle/>
          <a:p>
            <a:pPr algn="ctr">
              <a:defRPr/>
            </a:pPr>
            <a:r>
              <a:rPr lang="en-US" sz="3177" b="1" dirty="0">
                <a:solidFill>
                  <a:srgbClr val="C00000"/>
                </a:solidFill>
                <a:latin typeface="+mn-lt"/>
                <a:ea typeface="CCLickAXanax" panose="02000603000000000000" pitchFamily="2" charset="0"/>
              </a:rPr>
              <a:t>Terms of Use</a:t>
            </a:r>
            <a:endParaRPr lang="en-US" sz="1059" dirty="0">
              <a:solidFill>
                <a:srgbClr val="C00000"/>
              </a:solidFill>
              <a:latin typeface="+mn-lt"/>
              <a:ea typeface="CCLickAXanax" panose="02000603000000000000" pitchFamily="2" charset="0"/>
            </a:endParaRPr>
          </a:p>
          <a:p>
            <a:pPr algn="ctr">
              <a:defRPr/>
            </a:pPr>
            <a:r>
              <a:rPr lang="en-US" dirty="0">
                <a:solidFill>
                  <a:srgbClr val="000000"/>
                </a:solidFill>
                <a:latin typeface="+mj-lt"/>
                <a:ea typeface="Times New Roman" panose="02020603050405020304" pitchFamily="18" charset="0"/>
              </a:rPr>
              <a:t>Thank you for downloading this product! Redistributing, editing, selling, or posting this resource on the internet (including your classroom website) are strictly prohibited unless you have gained permission from the author. Violations are subject to penalties of the Digital Millennium Copyright Act. If you would like to </a:t>
            </a:r>
            <a:r>
              <a:rPr lang="en-US" b="1" dirty="0">
                <a:solidFill>
                  <a:srgbClr val="000000"/>
                </a:solidFill>
                <a:latin typeface="+mj-lt"/>
                <a:ea typeface="Times New Roman" panose="02020603050405020304" pitchFamily="18" charset="0"/>
              </a:rPr>
              <a:t>share</a:t>
            </a:r>
            <a:r>
              <a:rPr lang="en-US" dirty="0">
                <a:solidFill>
                  <a:srgbClr val="000000"/>
                </a:solidFill>
                <a:latin typeface="+mj-lt"/>
                <a:ea typeface="Times New Roman" panose="02020603050405020304" pitchFamily="18" charset="0"/>
              </a:rPr>
              <a:t> this product with colleagues, please purchase the multiple user license. </a:t>
            </a:r>
            <a:endParaRPr lang="en-US" sz="1200" dirty="0">
              <a:latin typeface="+mj-lt"/>
              <a:ea typeface="Times New Roman" panose="02020603050405020304" pitchFamily="18" charset="0"/>
            </a:endParaRPr>
          </a:p>
          <a:p>
            <a:pPr>
              <a:defRPr/>
            </a:pPr>
            <a:r>
              <a:rPr lang="en-US" sz="1059" dirty="0">
                <a:latin typeface="Times New Roman" panose="02020603050405020304" pitchFamily="18" charset="0"/>
                <a:ea typeface="Times New Roman" panose="02020603050405020304" pitchFamily="18" charset="0"/>
              </a:rPr>
              <a:t> </a:t>
            </a:r>
          </a:p>
          <a:p>
            <a:pPr>
              <a:defRPr/>
            </a:pPr>
            <a:r>
              <a:rPr lang="en-US" sz="1588" b="1" dirty="0">
                <a:solidFill>
                  <a:srgbClr val="000000"/>
                </a:solidFill>
                <a:latin typeface="Bradley Hand ITC" panose="03070402050302030203" pitchFamily="66" charset="0"/>
                <a:ea typeface="Times New Roman" panose="02020603050405020304" pitchFamily="18" charset="0"/>
              </a:rPr>
              <a:t>     </a:t>
            </a:r>
            <a:endParaRPr lang="en-US" sz="1059" dirty="0">
              <a:latin typeface="Times New Roman" panose="02020603050405020304" pitchFamily="18" charset="0"/>
              <a:ea typeface="Times New Roman" panose="02020603050405020304" pitchFamily="18" charset="0"/>
            </a:endParaRPr>
          </a:p>
          <a:p>
            <a:pPr>
              <a:defRPr/>
            </a:pPr>
            <a:r>
              <a:rPr lang="en-US" sz="1059" dirty="0">
                <a:latin typeface="Times New Roman" panose="02020603050405020304" pitchFamily="18" charset="0"/>
                <a:ea typeface="Times New Roman" panose="02020603050405020304" pitchFamily="18" charset="0"/>
              </a:rPr>
              <a:t> </a:t>
            </a:r>
          </a:p>
        </p:txBody>
      </p:sp>
      <p:sp>
        <p:nvSpPr>
          <p:cNvPr id="8" name="Text Box 402"/>
          <p:cNvSpPr txBox="1">
            <a:spLocks/>
          </p:cNvSpPr>
          <p:nvPr/>
        </p:nvSpPr>
        <p:spPr>
          <a:xfrm>
            <a:off x="231400" y="5762624"/>
            <a:ext cx="4738687" cy="854075"/>
          </a:xfrm>
          <a:prstGeom prst="rect">
            <a:avLst/>
          </a:prstGeom>
          <a:noFill/>
        </p:spPr>
        <p:txBody>
          <a:bodyPr wrap="square">
            <a:spAutoFit/>
          </a:bodyPr>
          <a:lstStyle/>
          <a:p>
            <a:pPr algn="ctr">
              <a:tabLst>
                <a:tab pos="2622316" algn="ctr"/>
                <a:tab pos="5244633" algn="r"/>
              </a:tabLst>
              <a:defRPr/>
            </a:pPr>
            <a:r>
              <a:rPr lang="en-US" sz="2471" dirty="0">
                <a:solidFill>
                  <a:srgbClr val="002060"/>
                </a:solidFill>
                <a:latin typeface="+mn-lt"/>
                <a:ea typeface="CharliePrint" panose="02000603000000000000" pitchFamily="2" charset="0"/>
                <a:cs typeface="Times New Roman" panose="02020603050405020304" pitchFamily="18" charset="0"/>
              </a:rPr>
              <a:t>Follow me for classroom ideas,  updates, and freebies!</a:t>
            </a:r>
            <a:endParaRPr lang="en-US" sz="971" dirty="0">
              <a:solidFill>
                <a:srgbClr val="002060"/>
              </a:solidFill>
              <a:latin typeface="+mn-lt"/>
              <a:ea typeface="CharliePrint" panose="02000603000000000000" pitchFamily="2" charset="0"/>
              <a:cs typeface="Times New Roman" panose="02020603050405020304" pitchFamily="18" charset="0"/>
            </a:endParaRPr>
          </a:p>
        </p:txBody>
      </p:sp>
      <p:pic>
        <p:nvPicPr>
          <p:cNvPr id="51205" name="Picture 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7313" y="5836101"/>
            <a:ext cx="717472" cy="70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9721" y="5836101"/>
            <a:ext cx="710626" cy="706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9163" y="5848129"/>
            <a:ext cx="733607" cy="721580"/>
          </a:xfrm>
          <a:prstGeom prst="rect">
            <a:avLst/>
          </a:prstGeom>
        </p:spPr>
      </p:pic>
      <p:pic>
        <p:nvPicPr>
          <p:cNvPr id="5" name="Picture 4">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1492" y="5824970"/>
            <a:ext cx="700953" cy="700953"/>
          </a:xfrm>
          <a:prstGeom prst="rect">
            <a:avLst/>
          </a:prstGeom>
        </p:spPr>
      </p:pic>
      <p:pic>
        <p:nvPicPr>
          <p:cNvPr id="18" name="Picture 1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9077" y="2698080"/>
            <a:ext cx="1989138" cy="1491854"/>
          </a:xfrm>
          <a:prstGeom prst="rect">
            <a:avLst/>
          </a:prstGeom>
        </p:spPr>
      </p:pic>
      <p:pic>
        <p:nvPicPr>
          <p:cNvPr id="23" name="Picture 22">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57313" y="2689413"/>
            <a:ext cx="1935481" cy="1451611"/>
          </a:xfrm>
          <a:prstGeom prst="rect">
            <a:avLst/>
          </a:prstGeom>
        </p:spPr>
      </p:pic>
      <p:pic>
        <p:nvPicPr>
          <p:cNvPr id="26" name="Picture 25">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5014" y="4276547"/>
            <a:ext cx="1863724" cy="1397793"/>
          </a:xfrm>
          <a:prstGeom prst="rect">
            <a:avLst/>
          </a:prstGeom>
        </p:spPr>
      </p:pic>
      <p:pic>
        <p:nvPicPr>
          <p:cNvPr id="27" name="Picture 26">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43700" y="4276547"/>
            <a:ext cx="1905000" cy="1471953"/>
          </a:xfrm>
          <a:prstGeom prst="rect">
            <a:avLst/>
          </a:prstGeom>
        </p:spPr>
      </p:pic>
      <p:pic>
        <p:nvPicPr>
          <p:cNvPr id="30" name="Picture 2" descr="Poetry Cover">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5833" y="4276547"/>
            <a:ext cx="1895625" cy="14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47688" y="4280156"/>
            <a:ext cx="1859822" cy="1394867"/>
          </a:xfrm>
          <a:prstGeom prst="rect">
            <a:avLst/>
          </a:prstGeom>
        </p:spPr>
      </p:pic>
      <p:pic>
        <p:nvPicPr>
          <p:cNvPr id="3" name="Picture 2">
            <a:hlinkClick r:id="rId22"/>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06018" y="5818553"/>
            <a:ext cx="762002" cy="762002"/>
          </a:xfrm>
          <a:prstGeom prst="rect">
            <a:avLst/>
          </a:prstGeom>
        </p:spPr>
      </p:pic>
      <p:pic>
        <p:nvPicPr>
          <p:cNvPr id="6" name="Picture 5">
            <a:hlinkClick r:id="rId24"/>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6841" y="2714525"/>
            <a:ext cx="1942377" cy="1456783"/>
          </a:xfrm>
          <a:prstGeom prst="rect">
            <a:avLst/>
          </a:prstGeom>
        </p:spPr>
      </p:pic>
      <p:pic>
        <p:nvPicPr>
          <p:cNvPr id="19" name="Picture 3">
            <a:hlinkClick r:id="rId26"/>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743700" y="2689413"/>
            <a:ext cx="190976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64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Graphics From: </a:t>
            </a:r>
          </a:p>
        </p:txBody>
      </p:sp>
      <p:sp>
        <p:nvSpPr>
          <p:cNvPr id="3" name="Content Placeholder 2"/>
          <p:cNvSpPr>
            <a:spLocks noGrp="1"/>
          </p:cNvSpPr>
          <p:nvPr>
            <p:ph idx="1"/>
          </p:nvPr>
        </p:nvSpPr>
        <p:spPr/>
        <p:txBody>
          <a:bodyPr/>
          <a:lstStyle/>
          <a:p>
            <a:pPr marL="0" marR="0" algn="ctr">
              <a:spcBef>
                <a:spcPts val="0"/>
              </a:spcBef>
              <a:spcAft>
                <a:spcPts val="0"/>
              </a:spcAft>
            </a:pPr>
            <a:endParaRPr lang="en-US" u="sng" dirty="0">
              <a:solidFill>
                <a:srgbClr val="0000FF"/>
              </a:solidFill>
              <a:latin typeface="CharliePrint" panose="02000603000000000000" pitchFamily="2" charset="0"/>
              <a:ea typeface="CharliePrint" panose="02000603000000000000" pitchFamily="2" charset="0"/>
            </a:endParaRPr>
          </a:p>
          <a:p>
            <a:pPr marL="0" marR="0" algn="ctr">
              <a:spcBef>
                <a:spcPts val="0"/>
              </a:spcBef>
              <a:spcAft>
                <a:spcPts val="0"/>
              </a:spcAft>
            </a:pPr>
            <a:r>
              <a:rPr lang="en-US" u="sng" dirty="0">
                <a:solidFill>
                  <a:srgbClr val="0000FF"/>
                </a:solidFill>
                <a:latin typeface="CharliePrint" panose="02000603000000000000" pitchFamily="2" charset="0"/>
                <a:ea typeface="CharliePrint" panose="02000603000000000000" pitchFamily="2" charset="0"/>
                <a:hlinkClick r:id="rId2"/>
              </a:rPr>
              <a:t>www.teacherspayteachers.com/store/Lindy-Du-Plessis</a:t>
            </a:r>
            <a:endParaRPr lang="en-US" u="sng" dirty="0">
              <a:solidFill>
                <a:srgbClr val="0000FF"/>
              </a:solidFill>
              <a:latin typeface="CharliePrint" panose="02000603000000000000" pitchFamily="2" charset="0"/>
              <a:ea typeface="CharliePrint" panose="02000603000000000000" pitchFamily="2" charset="0"/>
            </a:endParaRPr>
          </a:p>
          <a:p>
            <a:pPr marL="0" marR="0" indent="0" algn="ctr">
              <a:spcBef>
                <a:spcPts val="0"/>
              </a:spcBef>
              <a:spcAft>
                <a:spcPts val="0"/>
              </a:spcAft>
              <a:buNone/>
            </a:pPr>
            <a:endParaRPr lang="en-US" u="sng" dirty="0">
              <a:solidFill>
                <a:srgbClr val="0000FF"/>
              </a:solidFill>
              <a:latin typeface="CharliePrint" panose="02000603000000000000" pitchFamily="2" charset="0"/>
              <a:ea typeface="CharliePrint" panose="02000603000000000000" pitchFamily="2" charset="0"/>
            </a:endParaRPr>
          </a:p>
          <a:p>
            <a:pPr marL="0" marR="0" algn="ctr">
              <a:spcBef>
                <a:spcPts val="0"/>
              </a:spcBef>
              <a:spcAft>
                <a:spcPts val="0"/>
              </a:spcAft>
            </a:pPr>
            <a:r>
              <a:rPr lang="en-US" u="sng" dirty="0">
                <a:solidFill>
                  <a:srgbClr val="0000FF"/>
                </a:solidFill>
                <a:latin typeface="CharliePrint" panose="02000603000000000000" pitchFamily="2" charset="0"/>
                <a:ea typeface="CharliePrint" panose="02000603000000000000" pitchFamily="2" charset="0"/>
                <a:hlinkClick r:id="rId3"/>
              </a:rPr>
              <a:t>www.mycutegraphics.com</a:t>
            </a:r>
            <a:endParaRPr lang="en-US" u="sng" dirty="0">
              <a:solidFill>
                <a:srgbClr val="0000FF"/>
              </a:solidFill>
              <a:latin typeface="CharliePrint" panose="02000603000000000000" pitchFamily="2" charset="0"/>
              <a:ea typeface="CharliePrint" panose="02000603000000000000" pitchFamily="2" charset="0"/>
            </a:endParaRPr>
          </a:p>
          <a:p>
            <a:pPr marL="0" marR="0" indent="0" algn="ctr">
              <a:spcBef>
                <a:spcPts val="0"/>
              </a:spcBef>
              <a:spcAft>
                <a:spcPts val="0"/>
              </a:spcAft>
              <a:buNone/>
            </a:pPr>
            <a:endParaRPr lang="en-US" u="sng" dirty="0">
              <a:solidFill>
                <a:srgbClr val="0000FF"/>
              </a:solidFill>
              <a:latin typeface="CharliePrint" panose="02000603000000000000" pitchFamily="2" charset="0"/>
              <a:ea typeface="CharliePrint" panose="02000603000000000000" pitchFamily="2" charset="0"/>
            </a:endParaRPr>
          </a:p>
          <a:p>
            <a:pPr marL="0" indent="0">
              <a:buNone/>
            </a:pPr>
            <a:endParaRPr lang="en-US" dirty="0"/>
          </a:p>
        </p:txBody>
      </p:sp>
    </p:spTree>
    <p:extLst>
      <p:ext uri="{BB962C8B-B14F-4D97-AF65-F5344CB8AC3E}">
        <p14:creationId xmlns:p14="http://schemas.microsoft.com/office/powerpoint/2010/main" val="374426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0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9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36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1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31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Single-Celled Organisms</a:t>
            </a:r>
          </a:p>
        </p:txBody>
      </p:sp>
      <p:sp>
        <p:nvSpPr>
          <p:cNvPr id="3" name="Subtitle 2"/>
          <p:cNvSpPr>
            <a:spLocks noGrp="1"/>
          </p:cNvSpPr>
          <p:nvPr>
            <p:ph type="subTitle" idx="1"/>
          </p:nvPr>
        </p:nvSpPr>
        <p:spPr/>
        <p:txBody>
          <a:bodyPr/>
          <a:lstStyle/>
          <a:p>
            <a:r>
              <a:rPr lang="en-US" dirty="0">
                <a:hlinkClick r:id="rId2"/>
              </a:rPr>
              <a:t>http://safeshare.tv/w/cKrzGXcZkP</a:t>
            </a:r>
            <a:endParaRPr lang="en-US" dirty="0"/>
          </a:p>
          <a:p>
            <a:endParaRPr lang="en-US" dirty="0"/>
          </a:p>
        </p:txBody>
      </p:sp>
      <p:sp>
        <p:nvSpPr>
          <p:cNvPr id="4" name="TextBox 3"/>
          <p:cNvSpPr txBox="1"/>
          <p:nvPr/>
        </p:nvSpPr>
        <p:spPr>
          <a:xfrm rot="16200000">
            <a:off x="7924799" y="5408076"/>
            <a:ext cx="2438400" cy="615553"/>
          </a:xfrm>
          <a:prstGeom prst="rect">
            <a:avLst/>
          </a:prstGeom>
          <a:noFill/>
        </p:spPr>
        <p:txBody>
          <a:bodyPr wrap="square" rtlCol="0">
            <a:spAutoFit/>
          </a:bodyPr>
          <a:lstStyle/>
          <a:p>
            <a:r>
              <a:rPr lang="en-US" sz="1600" dirty="0">
                <a:solidFill>
                  <a:schemeClr val="bg1">
                    <a:lumMod val="50000"/>
                  </a:schemeClr>
                </a:solidFill>
                <a:latin typeface="Comic Sans MS" panose="030F0702030302020204" pitchFamily="66" charset="0"/>
              </a:rPr>
              <a:t>© </a:t>
            </a:r>
            <a:r>
              <a:rPr lang="en-US" sz="1600" dirty="0" err="1">
                <a:solidFill>
                  <a:schemeClr val="bg1">
                    <a:lumMod val="50000"/>
                  </a:schemeClr>
                </a:solidFill>
                <a:latin typeface="Comic Sans MS" panose="030F0702030302020204" pitchFamily="66" charset="0"/>
              </a:rPr>
              <a:t>LoveLearning</a:t>
            </a:r>
            <a:r>
              <a:rPr lang="en-US" sz="1600" dirty="0">
                <a:solidFill>
                  <a:schemeClr val="bg1">
                    <a:lumMod val="50000"/>
                  </a:schemeClr>
                </a:solidFill>
                <a:latin typeface="Comic Sans MS" panose="030F0702030302020204" pitchFamily="66" charset="0"/>
              </a:rPr>
              <a:t> 2014 </a:t>
            </a:r>
          </a:p>
          <a:p>
            <a:endParaRPr lang="en-US" dirty="0"/>
          </a:p>
        </p:txBody>
      </p:sp>
    </p:spTree>
    <p:extLst>
      <p:ext uri="{BB962C8B-B14F-4D97-AF65-F5344CB8AC3E}">
        <p14:creationId xmlns:p14="http://schemas.microsoft.com/office/powerpoint/2010/main" val="1255424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01800"/>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288</Words>
  <Application>Microsoft Office PowerPoint</Application>
  <PresentationFormat>On-screen Show (4:3)</PresentationFormat>
  <Paragraphs>35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Bradley Hand ITC</vt:lpstr>
      <vt:lpstr>Calibri</vt:lpstr>
      <vt:lpstr>CCLickAXanax</vt:lpstr>
      <vt:lpstr>CharliePrint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Single-Celled Organisms</vt:lpstr>
      <vt:lpstr>PowerPoint Presentation</vt:lpstr>
      <vt:lpstr>PowerPoint Presentation</vt:lpstr>
      <vt:lpstr>PowerPoint Presentation</vt:lpstr>
      <vt:lpstr>Harmful Microorganisms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with Microorganisms</vt:lpstr>
      <vt:lpstr>Protect! Don’t Infect!</vt:lpstr>
      <vt:lpstr>PowerPoint Presentation</vt:lpstr>
      <vt:lpstr>Graphics From: </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 and Harmful Microorganisms</dc:title>
  <dc:creator>e200701193</dc:creator>
  <cp:lastModifiedBy>Taylor, Carolyn J.</cp:lastModifiedBy>
  <cp:revision>66</cp:revision>
  <cp:lastPrinted>2012-10-29T12:39:14Z</cp:lastPrinted>
  <dcterms:created xsi:type="dcterms:W3CDTF">2009-11-11T21:48:44Z</dcterms:created>
  <dcterms:modified xsi:type="dcterms:W3CDTF">2019-03-27T19:23:32Z</dcterms:modified>
</cp:coreProperties>
</file>